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477" r:id="rId3"/>
    <p:sldId id="487" r:id="rId4"/>
    <p:sldId id="479" r:id="rId5"/>
    <p:sldId id="481" r:id="rId6"/>
    <p:sldId id="482" r:id="rId7"/>
    <p:sldId id="483" r:id="rId8"/>
    <p:sldId id="484" r:id="rId9"/>
    <p:sldId id="485" r:id="rId10"/>
    <p:sldId id="480" r:id="rId11"/>
    <p:sldId id="403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664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5405" autoAdjust="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6BB32-970D-429A-9177-ABE6703CA01B}" type="datetimeFigureOut">
              <a:rPr lang="en-GB" smtClean="0"/>
              <a:t>29/06/2021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43767-2970-4E78-A597-3424A343D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63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6B5C2-48FC-4F21-AEC3-4065B39035E7}" type="datetimeFigureOut">
              <a:rPr lang="en-GB" smtClean="0"/>
              <a:t>29/06/2021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706E4-DF55-4F4F-8BF2-C8AEA3500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6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00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525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85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251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47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373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789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86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332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74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706E4-DF55-4F4F-8BF2-C8AEA35003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17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3914" y="2324044"/>
            <a:ext cx="11604172" cy="11049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cap="none" spc="200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385354" y="194799"/>
            <a:ext cx="11512732" cy="6404120"/>
            <a:chOff x="385354" y="194799"/>
            <a:chExt cx="11512732" cy="6404120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3878" y="5320937"/>
              <a:ext cx="3334208" cy="1277982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354" y="194799"/>
              <a:ext cx="3526006" cy="1286704"/>
            </a:xfrm>
            <a:prstGeom prst="rect">
              <a:avLst/>
            </a:prstGeom>
          </p:spPr>
        </p:pic>
      </p:grp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3914" y="3602039"/>
            <a:ext cx="10374086" cy="51442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presenter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293914" y="5035525"/>
            <a:ext cx="5418909" cy="4682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GB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97249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528456"/>
            <a:ext cx="12192000" cy="23295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1" y="2697479"/>
            <a:ext cx="11604172" cy="1463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cap="none" spc="200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final slide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23295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54" y="194798"/>
            <a:ext cx="3714056" cy="13553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195" y="5221402"/>
            <a:ext cx="3593891" cy="1377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44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ngle 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1886" y="365125"/>
            <a:ext cx="10961914" cy="827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" y="1349829"/>
            <a:ext cx="11513923" cy="51903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00000"/>
              </a:buClr>
              <a:defRPr sz="26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>
              <a:buClr>
                <a:srgbClr val="C00000"/>
              </a:buClr>
              <a:defRPr sz="1400"/>
            </a:lvl4pPr>
            <a:lvl5pPr>
              <a:buClr>
                <a:srgbClr val="C00000"/>
              </a:buCl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723017"/>
            <a:ext cx="12192000" cy="134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05"/>
          <a:stretch/>
        </p:blipFill>
        <p:spPr>
          <a:xfrm>
            <a:off x="11436532" y="365125"/>
            <a:ext cx="556042" cy="7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2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6" y="1380873"/>
            <a:ext cx="5582194" cy="51853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00000"/>
              </a:buClr>
              <a:defRPr sz="26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9395" y="1380873"/>
            <a:ext cx="5406818" cy="51853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00000"/>
              </a:buClr>
              <a:defRPr sz="26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723017"/>
            <a:ext cx="12192000" cy="134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91886" y="365125"/>
            <a:ext cx="10961914" cy="827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05"/>
          <a:stretch/>
        </p:blipFill>
        <p:spPr>
          <a:xfrm>
            <a:off x="11436532" y="365125"/>
            <a:ext cx="556042" cy="7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8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 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723017"/>
            <a:ext cx="12192000" cy="134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91886" y="365125"/>
            <a:ext cx="10961914" cy="827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05"/>
          <a:stretch/>
        </p:blipFill>
        <p:spPr>
          <a:xfrm>
            <a:off x="11436532" y="365125"/>
            <a:ext cx="556042" cy="7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4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1886" y="365126"/>
            <a:ext cx="10961914" cy="54056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723017"/>
            <a:ext cx="12192000" cy="134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1886" y="984137"/>
            <a:ext cx="10961914" cy="28724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1885" y="1349829"/>
            <a:ext cx="11513923" cy="51903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00000"/>
              </a:buClr>
              <a:defRPr sz="26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>
              <a:buClr>
                <a:srgbClr val="C00000"/>
              </a:buClr>
              <a:defRPr sz="1400"/>
            </a:lvl4pPr>
            <a:lvl5pPr>
              <a:buClr>
                <a:srgbClr val="C00000"/>
              </a:buCl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05"/>
          <a:stretch/>
        </p:blipFill>
        <p:spPr>
          <a:xfrm>
            <a:off x="11436532" y="365125"/>
            <a:ext cx="556042" cy="7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1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line header 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723017"/>
            <a:ext cx="12192000" cy="134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05"/>
          <a:stretch/>
        </p:blipFill>
        <p:spPr>
          <a:xfrm>
            <a:off x="11436532" y="365125"/>
            <a:ext cx="556042" cy="756109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91886" y="365126"/>
            <a:ext cx="10961914" cy="54056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1886" y="984137"/>
            <a:ext cx="10961914" cy="28724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835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line header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6" y="1380873"/>
            <a:ext cx="5582194" cy="51853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00000"/>
              </a:buClr>
              <a:defRPr sz="26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9395" y="1380873"/>
            <a:ext cx="5406818" cy="51853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00000"/>
              </a:buClr>
              <a:defRPr sz="26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>
              <a:buClr>
                <a:srgbClr val="C00000"/>
              </a:buClr>
              <a:defRPr sz="2400"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723017"/>
            <a:ext cx="12192000" cy="134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05"/>
          <a:stretch/>
        </p:blipFill>
        <p:spPr>
          <a:xfrm>
            <a:off x="11436532" y="365125"/>
            <a:ext cx="556042" cy="75610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91886" y="365126"/>
            <a:ext cx="10961914" cy="54056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91886" y="984137"/>
            <a:ext cx="10961914" cy="28724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247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0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74" r:id="rId3"/>
    <p:sldLayoutId id="2147483676" r:id="rId4"/>
    <p:sldLayoutId id="2147483686" r:id="rId5"/>
    <p:sldLayoutId id="2147483684" r:id="rId6"/>
    <p:sldLayoutId id="2147483685" r:id="rId7"/>
    <p:sldLayoutId id="2147483687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14" y="2211255"/>
            <a:ext cx="11604172" cy="110495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Virtual Training Session:</a:t>
            </a:r>
            <a:br>
              <a:rPr lang="en-GB" dirty="0"/>
            </a:br>
            <a:r>
              <a:rPr lang="en-GB" dirty="0"/>
              <a:t>CRS/FATCA Reporting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914" y="3717842"/>
            <a:ext cx="10374086" cy="514420"/>
          </a:xfrm>
        </p:spPr>
        <p:txBody>
          <a:bodyPr/>
          <a:lstStyle/>
          <a:p>
            <a:r>
              <a:rPr lang="en-GB" sz="2400" dirty="0"/>
              <a:t>Revenue Jersey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dirty="0"/>
              <a:t>8 June 2021</a:t>
            </a:r>
          </a:p>
        </p:txBody>
      </p:sp>
    </p:spTree>
    <p:extLst>
      <p:ext uri="{BB962C8B-B14F-4D97-AF65-F5344CB8AC3E}">
        <p14:creationId xmlns:p14="http://schemas.microsoft.com/office/powerpoint/2010/main" val="302317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CRS/FATCA Reporting Obligations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CRS/FATCA reporting deadline for the year ended 31 December 2020: 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Midnight BST, 30 June 2021 </a:t>
            </a:r>
          </a:p>
        </p:txBody>
      </p:sp>
    </p:spTree>
    <p:extLst>
      <p:ext uri="{BB962C8B-B14F-4D97-AF65-F5344CB8AC3E}">
        <p14:creationId xmlns:p14="http://schemas.microsoft.com/office/powerpoint/2010/main" val="83587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67692"/>
            <a:ext cx="11212286" cy="1045029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27950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Revenue Compliance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Promote</a:t>
            </a:r>
          </a:p>
          <a:p>
            <a:pPr lvl="1"/>
            <a:r>
              <a:rPr lang="en-GB" dirty="0"/>
              <a:t>Good design of system</a:t>
            </a:r>
          </a:p>
          <a:p>
            <a:pPr lvl="1"/>
            <a:r>
              <a:rPr lang="en-GB" dirty="0"/>
              <a:t>Understanding of CRS/FATCA rules </a:t>
            </a:r>
          </a:p>
          <a:p>
            <a:r>
              <a:rPr lang="en-GB" dirty="0"/>
              <a:t>Prevent</a:t>
            </a:r>
          </a:p>
          <a:p>
            <a:pPr lvl="1"/>
            <a:r>
              <a:rPr lang="en-GB" dirty="0"/>
              <a:t>Make harder to get it wrong</a:t>
            </a:r>
          </a:p>
          <a:p>
            <a:pPr lvl="1"/>
            <a:r>
              <a:rPr lang="en-GB" dirty="0"/>
              <a:t>Sense checks and prompts</a:t>
            </a:r>
          </a:p>
          <a:p>
            <a:r>
              <a:rPr lang="en-GB" dirty="0"/>
              <a:t>Respond</a:t>
            </a:r>
          </a:p>
          <a:p>
            <a:pPr lvl="1"/>
            <a:r>
              <a:rPr lang="en-GB" dirty="0"/>
              <a:t>Intervene to correct mistakes</a:t>
            </a:r>
          </a:p>
          <a:p>
            <a:pPr lvl="1"/>
            <a:r>
              <a:rPr lang="en-GB" dirty="0"/>
              <a:t>Help to get it right going forward</a:t>
            </a:r>
          </a:p>
        </p:txBody>
      </p:sp>
    </p:spTree>
    <p:extLst>
      <p:ext uri="{BB962C8B-B14F-4D97-AF65-F5344CB8AC3E}">
        <p14:creationId xmlns:p14="http://schemas.microsoft.com/office/powerpoint/2010/main" val="192408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Revenue Compliance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u="sng" dirty="0"/>
              <a:t>Promote</a:t>
            </a:r>
            <a:endParaRPr lang="en-GB" sz="4000" dirty="0"/>
          </a:p>
          <a:p>
            <a:r>
              <a:rPr lang="en-GB" sz="2800" dirty="0"/>
              <a:t>Publishing a list of common errors with FATCA and CRS reports before the next reporting deadline. </a:t>
            </a:r>
            <a:endParaRPr lang="en-GB" sz="4000" dirty="0"/>
          </a:p>
          <a:p>
            <a:r>
              <a:rPr lang="en-GB" sz="2800" dirty="0"/>
              <a:t>Identifying entities that have incorrectly classified themselves for FATCA and CRS reporting. </a:t>
            </a:r>
          </a:p>
          <a:p>
            <a:pPr marL="0" indent="0">
              <a:buNone/>
            </a:pPr>
            <a:r>
              <a:rPr lang="en-GB" sz="2800" u="sng" dirty="0"/>
              <a:t>Prevent</a:t>
            </a:r>
            <a:endParaRPr lang="en-GB" sz="4000" u="sng" dirty="0"/>
          </a:p>
          <a:p>
            <a:r>
              <a:rPr lang="en-GB" dirty="0"/>
              <a:t>Review of the rationale for entities not submitting FATCA and CRS returns. </a:t>
            </a:r>
          </a:p>
          <a:p>
            <a:r>
              <a:rPr lang="en-GB" dirty="0"/>
              <a:t>Enhancement of FATCA and CRS validations for Jersey's AEOI Portal in order to improve the quality of information provided.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70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Revenue Compliance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/>
              <a:t>Respond:</a:t>
            </a:r>
          </a:p>
          <a:p>
            <a:pPr lvl="2"/>
            <a:r>
              <a:rPr lang="en-GB" i="1" dirty="0"/>
              <a:t>Compliance interventions with financial institutions which present the highest risk of not complying with the FATCA and CRS rules, or the highest reputational risk to Jersey. </a:t>
            </a:r>
          </a:p>
          <a:p>
            <a:r>
              <a:rPr lang="en-GB" dirty="0"/>
              <a:t>Code of Practice on Revenue Jersey compliance interventions</a:t>
            </a:r>
          </a:p>
          <a:p>
            <a:r>
              <a:rPr lang="en-GB" dirty="0"/>
              <a:t>Risk based approach</a:t>
            </a:r>
          </a:p>
          <a:p>
            <a:r>
              <a:rPr lang="en-GB" dirty="0"/>
              <a:t>Compliance checks</a:t>
            </a:r>
          </a:p>
          <a:p>
            <a:pPr lvl="1"/>
            <a:r>
              <a:rPr lang="en-GB" dirty="0"/>
              <a:t>Sample of accounts </a:t>
            </a:r>
          </a:p>
          <a:p>
            <a:pPr lvl="1"/>
            <a:r>
              <a:rPr lang="en-GB" dirty="0"/>
              <a:t>Policies and procedures</a:t>
            </a:r>
          </a:p>
          <a:p>
            <a:r>
              <a:rPr lang="en-GB" dirty="0"/>
              <a:t>Enhanced compliance checks</a:t>
            </a:r>
          </a:p>
          <a:p>
            <a:pPr lvl="1"/>
            <a:r>
              <a:rPr lang="en-GB" dirty="0"/>
              <a:t>Governance</a:t>
            </a:r>
          </a:p>
          <a:p>
            <a:pPr lvl="1"/>
            <a:r>
              <a:rPr lang="en-GB" dirty="0"/>
              <a:t>Systems</a:t>
            </a:r>
          </a:p>
          <a:p>
            <a:pPr lvl="1"/>
            <a:r>
              <a:rPr lang="en-GB" dirty="0"/>
              <a:t>Internal controls</a:t>
            </a:r>
          </a:p>
          <a:p>
            <a:pPr lvl="1"/>
            <a:r>
              <a:rPr lang="en-GB" dirty="0"/>
              <a:t>Broader sample of accounts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What good CRS/FATCA compliance looks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Stakeholder collaboration and oversight</a:t>
            </a:r>
          </a:p>
          <a:p>
            <a:pPr lvl="1"/>
            <a:r>
              <a:rPr lang="en-GB" dirty="0"/>
              <a:t>Governance – board and operational levels </a:t>
            </a:r>
          </a:p>
          <a:p>
            <a:pPr lvl="1"/>
            <a:r>
              <a:rPr lang="en-GB" dirty="0"/>
              <a:t>Responsibilities and controls at the local level </a:t>
            </a:r>
          </a:p>
          <a:p>
            <a:r>
              <a:rPr lang="en-GB" dirty="0"/>
              <a:t>Training</a:t>
            </a:r>
          </a:p>
          <a:p>
            <a:pPr lvl="1"/>
            <a:r>
              <a:rPr lang="en-GB" dirty="0"/>
              <a:t>Mandatory for stakeholders and employees with CRS/FATCA responsibilities and repeated periodically</a:t>
            </a:r>
          </a:p>
          <a:p>
            <a:r>
              <a:rPr lang="en-GB" dirty="0"/>
              <a:t>Documentation and record keeping</a:t>
            </a:r>
          </a:p>
          <a:p>
            <a:pPr lvl="1"/>
            <a:r>
              <a:rPr lang="en-GB" dirty="0"/>
              <a:t>Formal documented policies and procedures – tax governance, CRS/FATCA</a:t>
            </a:r>
          </a:p>
          <a:p>
            <a:pPr lvl="1"/>
            <a:r>
              <a:rPr lang="en-GB" dirty="0"/>
              <a:t>Internal review process</a:t>
            </a:r>
          </a:p>
          <a:p>
            <a:pPr lvl="1"/>
            <a:r>
              <a:rPr lang="en-GB" dirty="0"/>
              <a:t>Reasonableness checks and exception testing</a:t>
            </a:r>
          </a:p>
          <a:p>
            <a:pPr lvl="1"/>
            <a:r>
              <a:rPr lang="en-GB" dirty="0"/>
              <a:t>Enhanced procedures for high value pre-existing account holders / undocumented accounts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52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What good CRS/FATCA compliance looks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Reporting systems, data extraction and report return preparation</a:t>
            </a:r>
          </a:p>
          <a:p>
            <a:pPr lvl="1"/>
            <a:r>
              <a:rPr lang="en-GB" dirty="0"/>
              <a:t>Consistent extraction and quality of data with multiple systems</a:t>
            </a:r>
          </a:p>
          <a:p>
            <a:pPr lvl="1"/>
            <a:r>
              <a:rPr lang="en-GB" dirty="0"/>
              <a:t>Effective integration of systems generating reports</a:t>
            </a:r>
          </a:p>
          <a:p>
            <a:pPr lvl="1"/>
            <a:r>
              <a:rPr lang="en-GB" dirty="0"/>
              <a:t>Adequate procedures implemented to ensure accuracy and completeness</a:t>
            </a:r>
          </a:p>
          <a:p>
            <a:r>
              <a:rPr lang="en-GB" dirty="0"/>
              <a:t>Due diligence</a:t>
            </a:r>
          </a:p>
          <a:p>
            <a:pPr lvl="1"/>
            <a:r>
              <a:rPr lang="en-GB" dirty="0"/>
              <a:t>Self certifications obtained and validated, including TINs for new accounts</a:t>
            </a:r>
          </a:p>
          <a:p>
            <a:pPr lvl="1"/>
            <a:r>
              <a:rPr lang="en-GB" dirty="0"/>
              <a:t>Controlling persons, joint accounts </a:t>
            </a:r>
          </a:p>
          <a:p>
            <a:pPr lvl="1"/>
            <a:r>
              <a:rPr lang="en-GB" dirty="0"/>
              <a:t>Process of identifying and dealing with false self certifications </a:t>
            </a:r>
          </a:p>
          <a:p>
            <a:pPr lvl="1"/>
            <a:r>
              <a:rPr lang="en-GB" dirty="0"/>
              <a:t>Ongoing identification of TINs for US residents and citizens</a:t>
            </a:r>
          </a:p>
          <a:p>
            <a:pPr lvl="1"/>
            <a:r>
              <a:rPr lang="en-GB" dirty="0"/>
              <a:t>Enhanced due diligence procedure for residence in high risk jurisdictions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26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Common Errors for CRS/FATCA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Undocumented accounts</a:t>
            </a:r>
          </a:p>
          <a:p>
            <a:pPr lvl="1"/>
            <a:r>
              <a:rPr lang="en-GB" dirty="0"/>
              <a:t>Incorrectly reporting accounts as undocumented </a:t>
            </a:r>
          </a:p>
          <a:p>
            <a:pPr lvl="1"/>
            <a:r>
              <a:rPr lang="en-GB" dirty="0"/>
              <a:t>Absence of an annual review</a:t>
            </a:r>
          </a:p>
          <a:p>
            <a:r>
              <a:rPr lang="en-GB" dirty="0"/>
              <a:t>Due diligence</a:t>
            </a:r>
          </a:p>
          <a:p>
            <a:pPr lvl="1"/>
            <a:r>
              <a:rPr lang="en-GB" dirty="0"/>
              <a:t>Self-certifications – not obtaining/validating for existing and new accounts</a:t>
            </a:r>
          </a:p>
          <a:p>
            <a:pPr lvl="1"/>
            <a:r>
              <a:rPr lang="en-GB" dirty="0"/>
              <a:t>Critical review of accounts without TINs</a:t>
            </a:r>
          </a:p>
          <a:p>
            <a:pPr lvl="1"/>
            <a:r>
              <a:rPr lang="en-GB" dirty="0"/>
              <a:t>Lack of scrutiny of documentation</a:t>
            </a:r>
          </a:p>
          <a:p>
            <a:pPr lvl="1"/>
            <a:r>
              <a:rPr lang="en-GB" dirty="0"/>
              <a:t>Controlling persons not identified</a:t>
            </a:r>
          </a:p>
          <a:p>
            <a:r>
              <a:rPr lang="en-GB" dirty="0"/>
              <a:t>Documentation / record keeping</a:t>
            </a:r>
          </a:p>
          <a:p>
            <a:pPr lvl="1"/>
            <a:r>
              <a:rPr lang="en-GB" dirty="0"/>
              <a:t>Incorrect account holder documentation for relevant account</a:t>
            </a:r>
          </a:p>
          <a:p>
            <a:pPr lvl="1"/>
            <a:r>
              <a:rPr lang="en-GB" dirty="0"/>
              <a:t>Evidence for classification / reporting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78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Common Errors for CRS/FATCA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Internal controls</a:t>
            </a:r>
          </a:p>
          <a:p>
            <a:pPr lvl="1"/>
            <a:r>
              <a:rPr lang="en-GB" dirty="0"/>
              <a:t>Matching accounts to incorrect holder </a:t>
            </a:r>
          </a:p>
          <a:p>
            <a:pPr lvl="1"/>
            <a:r>
              <a:rPr lang="en-GB" dirty="0"/>
              <a:t>Conflicting information between different systems </a:t>
            </a:r>
          </a:p>
          <a:p>
            <a:pPr lvl="1"/>
            <a:r>
              <a:rPr lang="en-GB" dirty="0"/>
              <a:t>Inadequate integration of data hold on multiple systems </a:t>
            </a:r>
          </a:p>
          <a:p>
            <a:pPr lvl="1"/>
            <a:r>
              <a:rPr lang="en-GB" dirty="0"/>
              <a:t>Default positions applied by reporting software</a:t>
            </a:r>
          </a:p>
          <a:p>
            <a:pPr lvl="1"/>
            <a:r>
              <a:rPr lang="en-GB" dirty="0"/>
              <a:t>Reporting account holders of client entities as account holders of the entity submitting the report</a:t>
            </a:r>
          </a:p>
          <a:p>
            <a:pPr lvl="1"/>
            <a:r>
              <a:rPr lang="en-GB" dirty="0"/>
              <a:t>Incorrectly identifying accounts closed/reopened </a:t>
            </a:r>
          </a:p>
          <a:p>
            <a:pPr lvl="1"/>
            <a:r>
              <a:rPr lang="en-GB" dirty="0"/>
              <a:t>Incorrect currency code reported 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425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89" y="521880"/>
            <a:ext cx="10961914" cy="827949"/>
          </a:xfrm>
        </p:spPr>
        <p:txBody>
          <a:bodyPr>
            <a:normAutofit/>
          </a:bodyPr>
          <a:lstStyle/>
          <a:p>
            <a:r>
              <a:rPr lang="en-GB" dirty="0"/>
              <a:t>Other considerations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Early engagement with stakeholders prior to reporting </a:t>
            </a:r>
          </a:p>
          <a:p>
            <a:pPr lvl="1"/>
            <a:r>
              <a:rPr lang="en-GB" dirty="0"/>
              <a:t>Central oversight of the totality of reporting </a:t>
            </a:r>
          </a:p>
          <a:p>
            <a:pPr lvl="1"/>
            <a:r>
              <a:rPr lang="en-GB" dirty="0"/>
              <a:t>Testing of reports submitted by stakeholders that understand the business</a:t>
            </a:r>
          </a:p>
          <a:p>
            <a:pPr lvl="1"/>
            <a:r>
              <a:rPr lang="en-GB" dirty="0"/>
              <a:t>Sense checking/quality assuring reports in the context of the business prior to submission</a:t>
            </a:r>
          </a:p>
          <a:p>
            <a:pPr lvl="2"/>
            <a:r>
              <a:rPr lang="en-GB" dirty="0"/>
              <a:t>Number of account holders</a:t>
            </a:r>
          </a:p>
          <a:p>
            <a:pPr lvl="2"/>
            <a:r>
              <a:rPr lang="en-GB" dirty="0"/>
              <a:t>Values</a:t>
            </a:r>
          </a:p>
          <a:p>
            <a:pPr lvl="2"/>
            <a:r>
              <a:rPr lang="en-GB" dirty="0"/>
              <a:t>Jurisdictions </a:t>
            </a:r>
          </a:p>
          <a:p>
            <a:pPr lvl="1"/>
            <a:r>
              <a:rPr lang="en-GB" dirty="0"/>
              <a:t>Designing processes as good governance to improve quality of reports submitted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79279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17579</TotalTime>
  <Words>565</Words>
  <Application>Microsoft Office PowerPoint</Application>
  <PresentationFormat>Widescreen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 Semibold</vt:lpstr>
      <vt:lpstr>Segoe UI Semilight</vt:lpstr>
      <vt:lpstr>Custom Design</vt:lpstr>
      <vt:lpstr>   Virtual Training Session: CRS/FATCA Reporting   </vt:lpstr>
      <vt:lpstr>Revenue Compliance Strategy</vt:lpstr>
      <vt:lpstr>Revenue Compliance Strategy</vt:lpstr>
      <vt:lpstr>Revenue Compliance Strategy</vt:lpstr>
      <vt:lpstr>What good CRS/FATCA compliance looks like</vt:lpstr>
      <vt:lpstr>What good CRS/FATCA compliance looks like</vt:lpstr>
      <vt:lpstr>Common Errors for CRS/FATCA reporting</vt:lpstr>
      <vt:lpstr>Common Errors for CRS/FATCA reporting</vt:lpstr>
      <vt:lpstr>Other considerations </vt:lpstr>
      <vt:lpstr>CRS/FATCA Reporting Obligations  </vt:lpstr>
      <vt:lpstr>Questions</vt:lpstr>
    </vt:vector>
  </TitlesOfParts>
  <Company>States of Jersey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OASIS CAMPAIGN PLAN: Getting Married in Jersey</dc:title>
  <dc:creator>Jenny O'Brien</dc:creator>
  <cp:lastModifiedBy>Paul Meaker</cp:lastModifiedBy>
  <cp:revision>473</cp:revision>
  <cp:lastPrinted>2021-06-08T07:32:42Z</cp:lastPrinted>
  <dcterms:created xsi:type="dcterms:W3CDTF">2018-11-20T13:30:39Z</dcterms:created>
  <dcterms:modified xsi:type="dcterms:W3CDTF">2021-06-29T15:21:31Z</dcterms:modified>
</cp:coreProperties>
</file>